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82" r:id="rId5"/>
    <p:sldId id="283" r:id="rId6"/>
    <p:sldId id="260" r:id="rId7"/>
    <p:sldId id="264" r:id="rId8"/>
    <p:sldId id="267" r:id="rId9"/>
    <p:sldId id="265" r:id="rId10"/>
    <p:sldId id="266" r:id="rId11"/>
    <p:sldId id="269" r:id="rId12"/>
    <p:sldId id="272" r:id="rId13"/>
    <p:sldId id="273" r:id="rId14"/>
    <p:sldId id="274" r:id="rId15"/>
    <p:sldId id="276" r:id="rId16"/>
    <p:sldId id="277" r:id="rId17"/>
    <p:sldId id="280" r:id="rId18"/>
    <p:sldId id="286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9B4"/>
    <a:srgbClr val="479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15"/>
    <p:restoredTop sz="94031"/>
  </p:normalViewPr>
  <p:slideViewPr>
    <p:cSldViewPr snapToGrid="0" snapToObjects="1">
      <p:cViewPr varScale="1">
        <p:scale>
          <a:sx n="80" d="100"/>
          <a:sy n="80" d="100"/>
        </p:scale>
        <p:origin x="21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tiff>
</file>

<file path=ppt/media/image4.tiff>
</file>

<file path=ppt/media/image40.tiff>
</file>

<file path=ppt/media/image41.png>
</file>

<file path=ppt/media/image42.png>
</file>

<file path=ppt/media/image43.sv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33D0A-B669-724A-83AE-1D37E1DA7A9E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77CBB-D949-284E-A95A-491C77601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15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77CBB-D949-284E-A95A-491C776017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18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6B607-1D79-3D47-BAA2-5085A6228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B14A9-B0DB-CF41-ADD4-C47AAC122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B282F-5305-CE4E-ABA4-6D1E64DF5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88BCD-5952-1645-B2F6-F4DEF7DB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4C73F-F2A8-204E-A62D-F1E61BC48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8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75131-1900-7A41-B2F8-8EB3A6DE6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747A89-3E2B-464B-8835-705F13578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165DA-652C-8843-B3B9-BF91201A2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A0083-5046-F74A-87F8-1F86A17E8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64130-9AEA-A341-A1A5-74D3E4DDF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53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759E4-5E5F-E04C-A31D-A7037FEF7C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E595B2-6BB7-7649-B32B-E1437EDD0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AC03B-349E-0F4A-A6E2-F7E6FB33B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26BDC-02A2-004C-8381-8BD295D71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6D125-AB5D-E249-ADF5-E62F5001B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6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91D1-D505-3241-8880-549157914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FFD1E-7A1B-C94C-82DD-7A211B683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43875-6222-2747-A8D0-9C40E20D0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C0221-D519-DF4D-BA4E-0B7320D2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99055-F427-CD40-9AD5-CE2B8C212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4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6AC3A-DE01-7A40-A171-697C21CC0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D8BE6-D20C-EC45-BA8D-7F1239CD2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78D05-0B6F-3142-851F-D3ED9CB3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4F1D5-4ED1-C543-B39A-7F4ADD9F3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8225C-0272-9D47-8E23-ED6FC6DB7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13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D579-900A-4A4C-AA8F-62E91C22C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B3B8C-342F-F646-B5CE-0F28297957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151740-D552-6D44-A81C-97A0737EA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DCCA0-4E06-CE47-9C0B-CD5726B28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DD278-87F3-AB43-98D1-3B1C9CB6F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AC32D-5E03-5440-AEF9-3B6D5E4A7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4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80FE-1E30-C141-BCD7-03507E1F4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0BB5B-5AD6-7942-BFA9-DCD650DBA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479D4-6C2B-054A-B13C-9F31F22C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B5F1AA-B100-B444-91CD-CC5116722E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0F667-A63B-1B4A-8D00-0C392A960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AEC03-7967-214A-9B5B-28CF58C7F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2031F-AAFB-C94C-8808-255A1AF30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798127-F1EB-544C-8840-DAC037899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02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31DD6-0601-BD4F-A910-69E952BE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2EA8E7-263C-FC4F-893C-3B0411E48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82B0D-AD9D-2047-B28B-B09971EF0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D31F7-5296-8143-A9CC-E11123F85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6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7EE84-7B7F-3947-959C-1294176D3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C25ADA-D6E0-E643-A92D-1EE013230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07F86-7DBA-064D-A824-FA05C4F1B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12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2D62-67DD-7F4E-8506-DFBC1FAA0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B5E8-CDE7-3041-868D-808AB94F1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6BB523-EF1E-E64D-B82D-258B720F3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63C5A-18DE-F64D-A40F-5E7AECF8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73517D-8FA6-BC4E-8F6D-7C079171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2A3B4-6C8F-2F41-A990-49B9B23C7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977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5A4C-11A5-B94A-A34F-4231C9B91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7211A-740C-E24B-B6C1-79A38F0773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D3DBC-FA4A-CE4F-AD5C-8E33AE6F5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D4182-70C6-6247-8209-8CF9E8D04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8E00A-B885-774C-97DB-52D91F90D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9F7BF-1688-CE42-8036-83FBC6D5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79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C27C61-D6D2-8842-94A3-BDF1E82E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A6BD1-4000-6E49-8937-CADFC4439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3C4C9-94DC-A74F-A86C-768878547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86490-BA23-D54D-9105-A4A6808DC635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4BCBF-FC6D-D144-A2A3-6A360C2309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4F488-4052-0943-93AD-B4B1CB995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2AD5E-85A4-7043-A0DE-6B722E836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27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ckx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tiff"/><Relationship Id="rId4" Type="http://schemas.openxmlformats.org/officeDocument/2006/relationships/image" Target="../media/image3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tif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tiff"/><Relationship Id="rId4" Type="http://schemas.openxmlformats.org/officeDocument/2006/relationships/image" Target="../media/image38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ckx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ckx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ckx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6A07E96-3969-4595-802D-25631B3CB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4EE850F-AE83-4C3F-A64D-8B67DEF33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1BC9603D-FE04-4520-8E50-7C75B9CA2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0A0E3407-9CB8-45DA-9F2E-5B81388C1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091A4076-E94C-4E3A-BDAF-3D51C167C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257CB374-17D4-4D8A-8F6A-D79BAE50E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6CAD8AE5-485A-40A6-9A10-B2D46F293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1A323CDF-8C44-4003-8C7E-56DA0652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588FAE68-2618-4A05-9619-5B0476CF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8BD498FC-EB33-41D8-844F-F8B658B14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2E631E6C-DAC5-4239-818A-AA7E4D372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4">
              <a:extLst>
                <a:ext uri="{FF2B5EF4-FFF2-40B4-BE49-F238E27FC236}">
                  <a16:creationId xmlns:a16="http://schemas.microsoft.com/office/drawing/2014/main" id="{9AF25E18-21FA-4C72-BFBA-6970C2299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FEFCA527-806C-494B-B0FA-BC2DCBB8A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1348858B-E257-4F55-824B-A4E0E12B2D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0328079F-5D7D-4C32-94FE-4746AABC90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936F7460-760A-4C69-B444-66970423A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9">
              <a:extLst>
                <a:ext uri="{FF2B5EF4-FFF2-40B4-BE49-F238E27FC236}">
                  <a16:creationId xmlns:a16="http://schemas.microsoft.com/office/drawing/2014/main" id="{046A42DA-07A5-4FC4-9A8E-E7803145E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0">
              <a:extLst>
                <a:ext uri="{FF2B5EF4-FFF2-40B4-BE49-F238E27FC236}">
                  <a16:creationId xmlns:a16="http://schemas.microsoft.com/office/drawing/2014/main" id="{EAD3D7E7-545F-40E9-9CDA-83D9F4E4B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1">
              <a:extLst>
                <a:ext uri="{FF2B5EF4-FFF2-40B4-BE49-F238E27FC236}">
                  <a16:creationId xmlns:a16="http://schemas.microsoft.com/office/drawing/2014/main" id="{A82941B0-23C5-480D-8374-A5427FDF0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2">
              <a:extLst>
                <a:ext uri="{FF2B5EF4-FFF2-40B4-BE49-F238E27FC236}">
                  <a16:creationId xmlns:a16="http://schemas.microsoft.com/office/drawing/2014/main" id="{E25E04FF-BCA7-48D1-B958-C35D3E94EF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3">
              <a:extLst>
                <a:ext uri="{FF2B5EF4-FFF2-40B4-BE49-F238E27FC236}">
                  <a16:creationId xmlns:a16="http://schemas.microsoft.com/office/drawing/2014/main" id="{A7E8EF9C-5522-451C-8CB5-0575E2452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7D119FF-606C-4006-A3CB-C83426DCA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58942" y="3893141"/>
            <a:ext cx="5648782" cy="1771275"/>
            <a:chOff x="3258942" y="3893141"/>
            <a:chExt cx="5648782" cy="1771275"/>
          </a:xfrm>
        </p:grpSpPr>
        <p:sp>
          <p:nvSpPr>
            <p:cNvPr id="46" name="Isosceles Triangle 39">
              <a:extLst>
                <a:ext uri="{FF2B5EF4-FFF2-40B4-BE49-F238E27FC236}">
                  <a16:creationId xmlns:a16="http://schemas.microsoft.com/office/drawing/2014/main" id="{C910710A-4E31-4871-8A01-586AC5FC0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437FA2-C275-4241-AD89-34B44DE74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58942" y="3893141"/>
              <a:ext cx="5648782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EAAD17-BE6D-C843-B27A-FCAB44373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1238" y="3980237"/>
            <a:ext cx="5495069" cy="727748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FFFFFF"/>
                </a:solidFill>
              </a:rPr>
              <a:t>Webscraping</a:t>
            </a:r>
            <a:r>
              <a:rPr lang="en-US" sz="4000" dirty="0">
                <a:solidFill>
                  <a:srgbClr val="FFFFFF"/>
                </a:solidFill>
              </a:rPr>
              <a:t>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D3E9F-9251-4D4D-89D9-DA7216482F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1238" y="4707986"/>
            <a:ext cx="5495069" cy="522636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Zhu Wang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C72E954-3173-4229-93A2-B05A46E09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8942" y="1177047"/>
            <a:ext cx="5648782" cy="26239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5C675A-157D-E641-826F-F6FBEDA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333" y="1773019"/>
            <a:ext cx="5321062" cy="1431913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4141875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E0A786-D95A-8A48-9188-F8732CEAB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89" y="3619249"/>
            <a:ext cx="4852062" cy="3238751"/>
          </a:xfrm>
          <a:prstGeom prst="rect">
            <a:avLst/>
          </a:prstGeom>
          <a:noFill/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85B3F492-AD39-D141-9917-39846BF81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260" y="1894737"/>
            <a:ext cx="7355540" cy="363971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70B7160-BE97-7C44-BA58-A63DC57CF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530"/>
            <a:ext cx="10515600" cy="1009651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Top 10 ROI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92E3F069-F882-584C-8BEF-812D2509A601}"/>
              </a:ext>
            </a:extLst>
          </p:cNvPr>
          <p:cNvSpPr/>
          <p:nvPr/>
        </p:nvSpPr>
        <p:spPr>
          <a:xfrm rot="3147837">
            <a:off x="396731" y="3099548"/>
            <a:ext cx="2422837" cy="1009651"/>
          </a:xfrm>
          <a:prstGeom prst="homePlate">
            <a:avLst/>
          </a:prstGeom>
          <a:solidFill>
            <a:schemeClr val="accent1">
              <a:alpha val="85000"/>
            </a:schemeClr>
          </a:solidFill>
          <a:ln>
            <a:solidFill>
              <a:srgbClr val="2259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Retail: $200</a:t>
            </a:r>
          </a:p>
          <a:p>
            <a:pPr algn="ctr"/>
            <a:r>
              <a:rPr lang="en-US" dirty="0"/>
              <a:t>Avg Resale: $11,965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737523-7EBB-2848-8AA8-D501F1531314}"/>
              </a:ext>
            </a:extLst>
          </p:cNvPr>
          <p:cNvSpPr/>
          <p:nvPr/>
        </p:nvSpPr>
        <p:spPr>
          <a:xfrm>
            <a:off x="548871" y="6473964"/>
            <a:ext cx="211855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Image source: </a:t>
            </a:r>
            <a:r>
              <a:rPr lang="en-US" sz="1000" dirty="0">
                <a:hlinkClick r:id="rId4"/>
              </a:rPr>
              <a:t>https://stockx.com/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16507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BE83273-E44C-FB4A-98CF-76BD41514C50}"/>
              </a:ext>
            </a:extLst>
          </p:cNvPr>
          <p:cNvSpPr txBox="1">
            <a:spLocks/>
          </p:cNvSpPr>
          <p:nvPr/>
        </p:nvSpPr>
        <p:spPr>
          <a:xfrm>
            <a:off x="1218870" y="273443"/>
            <a:ext cx="4327491" cy="2592282"/>
          </a:xfrm>
          <a:prstGeom prst="rect">
            <a:avLst/>
          </a:prstGeo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Retail, Resale, Avg ROI Comparison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060894-608F-2C4B-81EF-5F88DE4754C8}"/>
              </a:ext>
            </a:extLst>
          </p:cNvPr>
          <p:cNvSpPr txBox="1"/>
          <p:nvPr/>
        </p:nvSpPr>
        <p:spPr>
          <a:xfrm>
            <a:off x="1345963" y="6380525"/>
            <a:ext cx="3404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*Log of x-axis taken for ease of visualization </a:t>
            </a:r>
          </a:p>
          <a:p>
            <a:r>
              <a:rPr lang="en-US" sz="1400" dirty="0"/>
              <a:t>*Include outliers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9339D1-B7EB-7442-968D-934D589DD37B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E12225-0290-AB47-919D-F885FD90BA12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69B996-57C3-544B-A8F6-72016676CA29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EF6163-5A59-1B48-932A-9CC1ECAF42F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837D37-3F4F-D249-94ED-8E067692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13" y="3125718"/>
            <a:ext cx="5334421" cy="33058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BA5E1A-2CF5-7F4E-8F5E-5B59402ED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305" y="3351782"/>
            <a:ext cx="5334422" cy="33058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6DD2B3-5FA3-3D45-A26E-A53DA4489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165" y="133769"/>
            <a:ext cx="5192703" cy="321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95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B368BA-2F6E-C048-B8D7-C96CC9BB0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662" y="290056"/>
            <a:ext cx="5065114" cy="3138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2B14E2-4A1B-3945-BDC5-30B7CF06A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75" y="3279098"/>
            <a:ext cx="5263363" cy="31389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1254C3-F220-894C-97EE-6A765AF0E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331" y="3429000"/>
            <a:ext cx="5228445" cy="324016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1C04077-260C-3A42-9837-52EF2A683E62}"/>
              </a:ext>
            </a:extLst>
          </p:cNvPr>
          <p:cNvSpPr txBox="1">
            <a:spLocks/>
          </p:cNvSpPr>
          <p:nvPr/>
        </p:nvSpPr>
        <p:spPr>
          <a:xfrm>
            <a:off x="1203880" y="439958"/>
            <a:ext cx="4377458" cy="2535673"/>
          </a:xfrm>
          <a:prstGeom prst="rect">
            <a:avLst/>
          </a:prstGeo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Retail, Resale, Avg ROI Comparison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8C5DE3-D093-D94F-86E1-09B05DA9DD2E}"/>
              </a:ext>
            </a:extLst>
          </p:cNvPr>
          <p:cNvSpPr txBox="1"/>
          <p:nvPr/>
        </p:nvSpPr>
        <p:spPr>
          <a:xfrm>
            <a:off x="1203880" y="6376775"/>
            <a:ext cx="3548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*Log of x-axis taken for ease of visualization </a:t>
            </a:r>
          </a:p>
          <a:p>
            <a:r>
              <a:rPr lang="en-US" sz="1200" dirty="0"/>
              <a:t>**Exclude outliers</a:t>
            </a:r>
          </a:p>
        </p:txBody>
      </p:sp>
    </p:spTree>
    <p:extLst>
      <p:ext uri="{BB962C8B-B14F-4D97-AF65-F5344CB8AC3E}">
        <p14:creationId xmlns:p14="http://schemas.microsoft.com/office/powerpoint/2010/main" val="614000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BA31457-B435-BF4B-8CF7-34F9B296C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752" y="643467"/>
            <a:ext cx="3589294" cy="254321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70E6F92-2AB3-534A-9585-04C90007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139" y="643467"/>
            <a:ext cx="3589294" cy="254321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31F5095A-7E1C-4F41-9280-6129AE4A0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4886" y="3671316"/>
            <a:ext cx="3593027" cy="2545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23934E-8D49-0B43-BB8B-76B935909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904" y="3671316"/>
            <a:ext cx="3603763" cy="25534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6B27095-DF8E-DA4F-A12D-D6D8C191F13F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26F11F-3059-7740-9260-5F01D3395CBF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B1AA2D-8486-3243-846C-68AAD2B5253A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1ED7693-34E9-1A41-A44F-10363586C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04500" y="3028975"/>
            <a:ext cx="5976006" cy="800047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Retail vs. Resale Price Distributions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026CF5-9787-9C41-A759-DC057EBFECD6}"/>
              </a:ext>
            </a:extLst>
          </p:cNvPr>
          <p:cNvSpPr txBox="1"/>
          <p:nvPr/>
        </p:nvSpPr>
        <p:spPr>
          <a:xfrm>
            <a:off x="1826479" y="6273225"/>
            <a:ext cx="4783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*Log of x-axis taken for ease of visualization </a:t>
            </a:r>
          </a:p>
          <a:p>
            <a:r>
              <a:rPr lang="en-US" sz="1200" dirty="0"/>
              <a:t>**Include data based on avg ROI within 3</a:t>
            </a:r>
            <a:r>
              <a:rPr lang="el-GR" sz="1200" dirty="0"/>
              <a:t>σ</a:t>
            </a:r>
            <a:r>
              <a:rPr lang="en-US" sz="1200" dirty="0"/>
              <a:t>c for each product category</a:t>
            </a:r>
          </a:p>
        </p:txBody>
      </p:sp>
    </p:spTree>
    <p:extLst>
      <p:ext uri="{BB962C8B-B14F-4D97-AF65-F5344CB8AC3E}">
        <p14:creationId xmlns:p14="http://schemas.microsoft.com/office/powerpoint/2010/main" val="2959677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A0B4D-A5F4-1A46-B4A3-08C4DDB37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Average ROI Distributions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3C2040-CF18-CC42-80FD-AFF45706A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025582"/>
            <a:ext cx="6780700" cy="48045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396281-78BA-B14E-BE52-A7AE82D4664B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D7AC71-7831-5E4A-B7EC-62AE5A35599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EEEEA7-801D-D049-BE59-1DAFAC68463B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D12B1C-BFC1-1E45-BDFE-6DF3BC3D5054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222BEE-E2B4-0549-BF79-40F069339C2E}"/>
              </a:ext>
            </a:extLst>
          </p:cNvPr>
          <p:cNvSpPr txBox="1"/>
          <p:nvPr/>
        </p:nvSpPr>
        <p:spPr>
          <a:xfrm>
            <a:off x="5518321" y="6146279"/>
            <a:ext cx="45475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*Log of x-axis taken for ease of visualization </a:t>
            </a:r>
          </a:p>
          <a:p>
            <a:r>
              <a:rPr lang="en-US" sz="1200" dirty="0"/>
              <a:t>**Include data based on avg ROI within 3</a:t>
            </a:r>
            <a:r>
              <a:rPr lang="el-GR" sz="1200" dirty="0"/>
              <a:t>σ</a:t>
            </a:r>
            <a:r>
              <a:rPr lang="en-US" sz="1200" dirty="0"/>
              <a:t>c for each product category</a:t>
            </a:r>
          </a:p>
        </p:txBody>
      </p:sp>
    </p:spTree>
    <p:extLst>
      <p:ext uri="{BB962C8B-B14F-4D97-AF65-F5344CB8AC3E}">
        <p14:creationId xmlns:p14="http://schemas.microsoft.com/office/powerpoint/2010/main" val="361963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9A7615-C31D-CC47-8F5D-1BCC6202B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0715" y="2212907"/>
            <a:ext cx="5143085" cy="32793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ECD802-B0A7-974F-A539-AAF57CAFF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03" y="2117792"/>
            <a:ext cx="5441430" cy="346953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2502AC5-557F-D24F-9323-B0DEC5443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530"/>
            <a:ext cx="10515600" cy="1009651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Buy Low Tops, Sell High Tops </a:t>
            </a:r>
          </a:p>
        </p:txBody>
      </p:sp>
    </p:spTree>
    <p:extLst>
      <p:ext uri="{BB962C8B-B14F-4D97-AF65-F5344CB8AC3E}">
        <p14:creationId xmlns:p14="http://schemas.microsoft.com/office/powerpoint/2010/main" val="72778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F56424-E239-4948-B727-F3D72FFCA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570" y="415849"/>
            <a:ext cx="4259474" cy="2931846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D69E078D-5678-C641-90FD-ECFCE4DB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342" y="3543922"/>
            <a:ext cx="4259474" cy="2931846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A257E5D-DE94-A545-B5FB-2CB1835782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956" y="408008"/>
            <a:ext cx="4252829" cy="2934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CC427D-A7D0-9D42-BA7B-2D2798D4EC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114" y="3532103"/>
            <a:ext cx="4265537" cy="29436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FCECD37-E595-9249-AF6D-C4E109C48390}"/>
              </a:ext>
            </a:extLst>
          </p:cNvPr>
          <p:cNvSpPr/>
          <p:nvPr/>
        </p:nvSpPr>
        <p:spPr>
          <a:xfrm>
            <a:off x="532626" y="2799677"/>
            <a:ext cx="10239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D7FAEF-0ACB-8048-A6B6-00E783B56875}"/>
              </a:ext>
            </a:extLst>
          </p:cNvPr>
          <p:cNvSpPr/>
          <p:nvPr/>
        </p:nvSpPr>
        <p:spPr>
          <a:xfrm>
            <a:off x="532626" y="2799677"/>
            <a:ext cx="10239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86A4FA-48A7-6D4D-8F39-D6F1BD6B1293}"/>
              </a:ext>
            </a:extLst>
          </p:cNvPr>
          <p:cNvSpPr/>
          <p:nvPr/>
        </p:nvSpPr>
        <p:spPr>
          <a:xfrm>
            <a:off x="2556572" y="3249382"/>
            <a:ext cx="69110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7107537B-7654-D443-9279-34B065F3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04500" y="3028975"/>
            <a:ext cx="5976006" cy="800047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Jordan Example</a:t>
            </a:r>
          </a:p>
        </p:txBody>
      </p:sp>
    </p:spTree>
    <p:extLst>
      <p:ext uri="{BB962C8B-B14F-4D97-AF65-F5344CB8AC3E}">
        <p14:creationId xmlns:p14="http://schemas.microsoft.com/office/powerpoint/2010/main" val="4092113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FCECD37-E595-9249-AF6D-C4E109C48390}"/>
              </a:ext>
            </a:extLst>
          </p:cNvPr>
          <p:cNvSpPr/>
          <p:nvPr/>
        </p:nvSpPr>
        <p:spPr>
          <a:xfrm>
            <a:off x="532626" y="2799677"/>
            <a:ext cx="10239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D7FAEF-0ACB-8048-A6B6-00E783B56875}"/>
              </a:ext>
            </a:extLst>
          </p:cNvPr>
          <p:cNvSpPr/>
          <p:nvPr/>
        </p:nvSpPr>
        <p:spPr>
          <a:xfrm>
            <a:off x="532626" y="2799677"/>
            <a:ext cx="10239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86A4FA-48A7-6D4D-8F39-D6F1BD6B1293}"/>
              </a:ext>
            </a:extLst>
          </p:cNvPr>
          <p:cNvSpPr/>
          <p:nvPr/>
        </p:nvSpPr>
        <p:spPr>
          <a:xfrm>
            <a:off x="2556572" y="3249382"/>
            <a:ext cx="69110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 dirty="0"/>
            </a:br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7107537B-7654-D443-9279-34B065F3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04500" y="3028975"/>
            <a:ext cx="5976006" cy="800047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adidas Yeezy Example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721C77-E824-C840-B20B-A405B62EC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953" y="324686"/>
            <a:ext cx="4315684" cy="30712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917863A-7707-7945-BBB0-C2DD6F1C0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5887" y="340774"/>
            <a:ext cx="4315686" cy="30712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42FFBD-33CE-DF41-8FB3-131A0FF3E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810" y="3500801"/>
            <a:ext cx="4238696" cy="30164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E811FA-AEF3-B94C-B526-E657E6A5EC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0953" y="3572547"/>
            <a:ext cx="4315684" cy="30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30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88F2-CD8D-2C45-9391-B16A27C95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Another Look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FE4A86-49F4-CB48-AF6C-75DDDDF33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7528" y="116906"/>
            <a:ext cx="7729962" cy="63409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17856F-6DED-1C4D-B266-74B9828B7502}"/>
              </a:ext>
            </a:extLst>
          </p:cNvPr>
          <p:cNvSpPr txBox="1"/>
          <p:nvPr/>
        </p:nvSpPr>
        <p:spPr>
          <a:xfrm>
            <a:off x="5066909" y="6371762"/>
            <a:ext cx="3499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</a:t>
            </a:r>
            <a:r>
              <a:rPr lang="en-US" sz="1100" dirty="0"/>
              <a:t>Include data based on avg ROI within 3</a:t>
            </a:r>
            <a:r>
              <a:rPr lang="el-GR" sz="1100" dirty="0"/>
              <a:t>σ</a:t>
            </a:r>
            <a:r>
              <a:rPr lang="en-US" sz="1100" dirty="0"/>
              <a:t>c for each brand</a:t>
            </a:r>
          </a:p>
        </p:txBody>
      </p:sp>
    </p:spTree>
    <p:extLst>
      <p:ext uri="{BB962C8B-B14F-4D97-AF65-F5344CB8AC3E}">
        <p14:creationId xmlns:p14="http://schemas.microsoft.com/office/powerpoint/2010/main" val="3809687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210C1B-B361-0E45-BF24-A6080580E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rgbClr val="2259B4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7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Graphic 9" descr="Questions">
            <a:extLst>
              <a:ext uri="{FF2B5EF4-FFF2-40B4-BE49-F238E27FC236}">
                <a16:creationId xmlns:a16="http://schemas.microsoft.com/office/drawing/2014/main" id="{1E18DAC8-490F-4D41-A3DD-E59F03128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09770" y="1815320"/>
            <a:ext cx="4141760" cy="414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0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55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43F6331-5CD1-9546-A466-31941E796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326" y="480060"/>
            <a:ext cx="9472154" cy="57780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E33F18-411F-EE4F-97BD-CFA8C85DB490}"/>
              </a:ext>
            </a:extLst>
          </p:cNvPr>
          <p:cNvSpPr txBox="1"/>
          <p:nvPr/>
        </p:nvSpPr>
        <p:spPr>
          <a:xfrm rot="16200000">
            <a:off x="-321246" y="1607934"/>
            <a:ext cx="27803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2259B4"/>
                </a:solidFill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777194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CB88F2-CD8D-2C45-9391-B16A27C95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12-Month Financial Snapshot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D28BF92-10D4-E448-AE98-728BFE0C6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51" y="1487272"/>
            <a:ext cx="7774476" cy="2759937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4E92164-782B-4954-8245-EFBF30D56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1452" y="4601980"/>
            <a:ext cx="7235348" cy="15749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Assumptions and caveats </a:t>
            </a:r>
          </a:p>
          <a:p>
            <a:r>
              <a:rPr lang="en-US" sz="1800" dirty="0" err="1"/>
              <a:t>StockX</a:t>
            </a:r>
            <a:r>
              <a:rPr lang="en-US" sz="1800" dirty="0"/>
              <a:t> commission estimated based on 9.5% transaction fee per item. </a:t>
            </a:r>
          </a:p>
          <a:p>
            <a:r>
              <a:rPr lang="en-US" sz="1800" dirty="0"/>
              <a:t>Sellers net profit estimated based on average sales price net of cost and </a:t>
            </a:r>
            <a:r>
              <a:rPr lang="en-US" sz="1800" dirty="0" err="1"/>
              <a:t>StockX</a:t>
            </a:r>
            <a:r>
              <a:rPr lang="en-US" sz="1800" dirty="0"/>
              <a:t> fees</a:t>
            </a:r>
          </a:p>
          <a:p>
            <a:r>
              <a:rPr lang="en-US" sz="1800" dirty="0"/>
              <a:t>The category of watches is excluded for this analysis </a:t>
            </a:r>
          </a:p>
        </p:txBody>
      </p:sp>
    </p:spTree>
    <p:extLst>
      <p:ext uri="{BB962C8B-B14F-4D97-AF65-F5344CB8AC3E}">
        <p14:creationId xmlns:p14="http://schemas.microsoft.com/office/powerpoint/2010/main" val="3361492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CB88F2-CD8D-2C45-9391-B16A27C95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dirty="0">
                <a:solidFill>
                  <a:srgbClr val="FFFFFF"/>
                </a:solidFill>
              </a:rPr>
              <a:t>12-Month Financial Snapshot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CD63B632-BEF5-7948-9569-C374C9E4E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632004"/>
            <a:ext cx="5455917" cy="3587265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00AD91A-27A3-674E-8896-86C284D6C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632004"/>
            <a:ext cx="5455917" cy="358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5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E789E7-8C4F-B845-AB2A-1F6E1F079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1633" y="4380912"/>
            <a:ext cx="8148734" cy="1069270"/>
          </a:xfrm>
          <a:solidFill>
            <a:srgbClr val="FFFFFF"/>
          </a:solidFill>
          <a:ln w="31750" cap="sq">
            <a:solidFill>
              <a:srgbClr val="5E5E52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262626"/>
                </a:solidFill>
              </a:rPr>
              <a:t>12-Month Financial Snapshot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BDCF12-2F69-5F43-8075-1FB52FE1D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8" y="457720"/>
            <a:ext cx="11870743" cy="324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0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6AAF769-3B52-9146-8E8E-9BB28C7DD7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9" r="4621" b="-1"/>
          <a:stretch/>
        </p:blipFill>
        <p:spPr>
          <a:xfrm>
            <a:off x="1747228" y="643467"/>
            <a:ext cx="3488343" cy="2543217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05ABFF-670D-764F-8989-E658AFC937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99" r="4730" b="-1"/>
          <a:stretch/>
        </p:blipFill>
        <p:spPr>
          <a:xfrm>
            <a:off x="7192882" y="633215"/>
            <a:ext cx="3495699" cy="2543217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7B45515-CCBD-284C-99BD-A28462CD39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935" r="10773" b="3"/>
          <a:stretch/>
        </p:blipFill>
        <p:spPr>
          <a:xfrm>
            <a:off x="1982212" y="3671316"/>
            <a:ext cx="3018374" cy="2545862"/>
          </a:xfrm>
          <a:prstGeom prst="rect">
            <a:avLst/>
          </a:prstGeom>
        </p:spPr>
      </p:pic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B0847549-9316-4A4E-AF38-0472003C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771445" y="3671316"/>
            <a:ext cx="3866681" cy="2553469"/>
          </a:xfrm>
          <a:prstGeom prst="rect">
            <a:avLst/>
          </a:prstGeom>
        </p:spPr>
      </p:pic>
      <p:sp>
        <p:nvSpPr>
          <p:cNvPr id="59" name="Title 1">
            <a:extLst>
              <a:ext uri="{FF2B5EF4-FFF2-40B4-BE49-F238E27FC236}">
                <a16:creationId xmlns:a16="http://schemas.microsoft.com/office/drawing/2014/main" id="{D5A64D74-6B7B-8443-8953-AB4B641BD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526050" y="2850272"/>
            <a:ext cx="6380950" cy="1010204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Resale Condition</a:t>
            </a:r>
          </a:p>
        </p:txBody>
      </p:sp>
    </p:spTree>
    <p:extLst>
      <p:ext uri="{BB962C8B-B14F-4D97-AF65-F5344CB8AC3E}">
        <p14:creationId xmlns:p14="http://schemas.microsoft.com/office/powerpoint/2010/main" val="7005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D298F-E18E-7844-823F-3A046F0F5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57" y="274454"/>
            <a:ext cx="10515600" cy="1010204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Top 10 Return on Investment (ROI)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68AEB-4EA3-8D40-8451-AFC7462DA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50729">
            <a:off x="-1245105" y="3466623"/>
            <a:ext cx="4445000" cy="317500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8AC3DB-02E8-444C-B56F-6C3CE89CE0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55372" y="2442268"/>
            <a:ext cx="9893300" cy="4042273"/>
          </a:xfr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01DDC9A2-A7C3-7444-8563-6D2A50DFAF54}"/>
              </a:ext>
            </a:extLst>
          </p:cNvPr>
          <p:cNvSpPr/>
          <p:nvPr/>
        </p:nvSpPr>
        <p:spPr>
          <a:xfrm rot="19543241" flipH="1">
            <a:off x="643328" y="1957353"/>
            <a:ext cx="2191598" cy="914774"/>
          </a:xfrm>
          <a:prstGeom prst="homePlate">
            <a:avLst/>
          </a:prstGeom>
          <a:solidFill>
            <a:schemeClr val="accent1">
              <a:alpha val="85000"/>
            </a:schemeClr>
          </a:solidFill>
          <a:ln>
            <a:solidFill>
              <a:srgbClr val="2259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Retail $120</a:t>
            </a:r>
          </a:p>
          <a:p>
            <a:pPr algn="ctr"/>
            <a:r>
              <a:rPr lang="en-US" dirty="0"/>
              <a:t>Avg Resale: $7,500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8142FC-8171-754D-B215-11ED8B0B9139}"/>
              </a:ext>
            </a:extLst>
          </p:cNvPr>
          <p:cNvSpPr/>
          <p:nvPr/>
        </p:nvSpPr>
        <p:spPr>
          <a:xfrm>
            <a:off x="783646" y="6592336"/>
            <a:ext cx="211855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Image source: </a:t>
            </a:r>
            <a:r>
              <a:rPr lang="en-US" sz="1000" dirty="0">
                <a:hlinkClick r:id="rId4"/>
              </a:rPr>
              <a:t>https://stockx.com/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33268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27491-3AD2-9540-AC25-D5145EDF9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0949EE-7902-9244-B12B-DC2A82E0E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122" y="2428685"/>
            <a:ext cx="10115550" cy="406419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710C05-BB54-B445-B8C0-5B05A60BB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75531">
            <a:off x="628703" y="415349"/>
            <a:ext cx="3570949" cy="255067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E6F76E2-1731-384C-813B-FC79424845A8}"/>
              </a:ext>
            </a:extLst>
          </p:cNvPr>
          <p:cNvSpPr txBox="1">
            <a:spLocks/>
          </p:cNvSpPr>
          <p:nvPr/>
        </p:nvSpPr>
        <p:spPr>
          <a:xfrm>
            <a:off x="4784651" y="1019534"/>
            <a:ext cx="6569149" cy="1013822"/>
          </a:xfrm>
          <a:prstGeom prst="rect">
            <a:avLst/>
          </a:prstGeo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Top 10 ROI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B92CFDA0-ED55-B045-966E-D9F14738FFB4}"/>
              </a:ext>
            </a:extLst>
          </p:cNvPr>
          <p:cNvSpPr/>
          <p:nvPr/>
        </p:nvSpPr>
        <p:spPr>
          <a:xfrm rot="19465327">
            <a:off x="60692" y="2789014"/>
            <a:ext cx="2259829" cy="940389"/>
          </a:xfrm>
          <a:prstGeom prst="homePlate">
            <a:avLst/>
          </a:prstGeom>
          <a:solidFill>
            <a:schemeClr val="accent1">
              <a:alpha val="85000"/>
            </a:schemeClr>
          </a:solidFill>
          <a:ln>
            <a:solidFill>
              <a:srgbClr val="2259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Retail: $305</a:t>
            </a:r>
          </a:p>
          <a:p>
            <a:pPr algn="ctr"/>
            <a:r>
              <a:rPr lang="en-US" dirty="0"/>
              <a:t>Avg Resale: $1,328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7F13C9-E548-A740-933F-B1933030DBE7}"/>
              </a:ext>
            </a:extLst>
          </p:cNvPr>
          <p:cNvSpPr/>
          <p:nvPr/>
        </p:nvSpPr>
        <p:spPr>
          <a:xfrm>
            <a:off x="1323881" y="6455947"/>
            <a:ext cx="211855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Image source: </a:t>
            </a:r>
            <a:r>
              <a:rPr lang="en-US" sz="1000" dirty="0">
                <a:hlinkClick r:id="rId4"/>
              </a:rPr>
              <a:t>https://stockx.com/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75466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C0C1B0-AF8C-AE40-8AC2-5E5F6E935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1698"/>
            <a:ext cx="5063004" cy="3620047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9990AF7-07D5-6043-8322-12934A9F8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922" y="2658140"/>
            <a:ext cx="6940543" cy="351882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4B2D998-642C-A94E-9575-46C9D8667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47"/>
            <a:ext cx="10515600" cy="1009651"/>
          </a:xfrm>
          <a:solidFill>
            <a:srgbClr val="2259B4"/>
          </a:solidFill>
          <a:ln cap="flat" cmpd="dbl">
            <a:solidFill>
              <a:schemeClr val="bg1"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15600"/>
                      <a:gd name="connsiteY0" fmla="*/ 0 h 1325563"/>
                      <a:gd name="connsiteX1" fmla="*/ 341757 w 10515600"/>
                      <a:gd name="connsiteY1" fmla="*/ 0 h 1325563"/>
                      <a:gd name="connsiteX2" fmla="*/ 683514 w 10515600"/>
                      <a:gd name="connsiteY2" fmla="*/ 0 h 1325563"/>
                      <a:gd name="connsiteX3" fmla="*/ 1025271 w 10515600"/>
                      <a:gd name="connsiteY3" fmla="*/ 0 h 1325563"/>
                      <a:gd name="connsiteX4" fmla="*/ 1892808 w 10515600"/>
                      <a:gd name="connsiteY4" fmla="*/ 0 h 1325563"/>
                      <a:gd name="connsiteX5" fmla="*/ 2550033 w 10515600"/>
                      <a:gd name="connsiteY5" fmla="*/ 0 h 1325563"/>
                      <a:gd name="connsiteX6" fmla="*/ 2891790 w 10515600"/>
                      <a:gd name="connsiteY6" fmla="*/ 0 h 1325563"/>
                      <a:gd name="connsiteX7" fmla="*/ 3549015 w 10515600"/>
                      <a:gd name="connsiteY7" fmla="*/ 0 h 1325563"/>
                      <a:gd name="connsiteX8" fmla="*/ 4416552 w 10515600"/>
                      <a:gd name="connsiteY8" fmla="*/ 0 h 1325563"/>
                      <a:gd name="connsiteX9" fmla="*/ 4968621 w 10515600"/>
                      <a:gd name="connsiteY9" fmla="*/ 0 h 1325563"/>
                      <a:gd name="connsiteX10" fmla="*/ 5520690 w 10515600"/>
                      <a:gd name="connsiteY10" fmla="*/ 0 h 1325563"/>
                      <a:gd name="connsiteX11" fmla="*/ 6177915 w 10515600"/>
                      <a:gd name="connsiteY11" fmla="*/ 0 h 1325563"/>
                      <a:gd name="connsiteX12" fmla="*/ 6940296 w 10515600"/>
                      <a:gd name="connsiteY12" fmla="*/ 0 h 1325563"/>
                      <a:gd name="connsiteX13" fmla="*/ 7702677 w 10515600"/>
                      <a:gd name="connsiteY13" fmla="*/ 0 h 1325563"/>
                      <a:gd name="connsiteX14" fmla="*/ 8465058 w 10515600"/>
                      <a:gd name="connsiteY14" fmla="*/ 0 h 1325563"/>
                      <a:gd name="connsiteX15" fmla="*/ 9332595 w 10515600"/>
                      <a:gd name="connsiteY15" fmla="*/ 0 h 1325563"/>
                      <a:gd name="connsiteX16" fmla="*/ 10515600 w 10515600"/>
                      <a:gd name="connsiteY16" fmla="*/ 0 h 1325563"/>
                      <a:gd name="connsiteX17" fmla="*/ 10515600 w 10515600"/>
                      <a:gd name="connsiteY17" fmla="*/ 676037 h 1325563"/>
                      <a:gd name="connsiteX18" fmla="*/ 10515600 w 10515600"/>
                      <a:gd name="connsiteY18" fmla="*/ 1325563 h 1325563"/>
                      <a:gd name="connsiteX19" fmla="*/ 9648063 w 10515600"/>
                      <a:gd name="connsiteY19" fmla="*/ 1325563 h 1325563"/>
                      <a:gd name="connsiteX20" fmla="*/ 8990838 w 10515600"/>
                      <a:gd name="connsiteY20" fmla="*/ 1325563 h 1325563"/>
                      <a:gd name="connsiteX21" fmla="*/ 8438769 w 10515600"/>
                      <a:gd name="connsiteY21" fmla="*/ 1325563 h 1325563"/>
                      <a:gd name="connsiteX22" fmla="*/ 7886700 w 10515600"/>
                      <a:gd name="connsiteY22" fmla="*/ 1325563 h 1325563"/>
                      <a:gd name="connsiteX23" fmla="*/ 7334631 w 10515600"/>
                      <a:gd name="connsiteY23" fmla="*/ 1325563 h 1325563"/>
                      <a:gd name="connsiteX24" fmla="*/ 6782562 w 10515600"/>
                      <a:gd name="connsiteY24" fmla="*/ 1325563 h 1325563"/>
                      <a:gd name="connsiteX25" fmla="*/ 6020181 w 10515600"/>
                      <a:gd name="connsiteY25" fmla="*/ 1325563 h 1325563"/>
                      <a:gd name="connsiteX26" fmla="*/ 5362956 w 10515600"/>
                      <a:gd name="connsiteY26" fmla="*/ 1325563 h 1325563"/>
                      <a:gd name="connsiteX27" fmla="*/ 5021199 w 10515600"/>
                      <a:gd name="connsiteY27" fmla="*/ 1325563 h 1325563"/>
                      <a:gd name="connsiteX28" fmla="*/ 4469130 w 10515600"/>
                      <a:gd name="connsiteY28" fmla="*/ 1325563 h 1325563"/>
                      <a:gd name="connsiteX29" fmla="*/ 3706749 w 10515600"/>
                      <a:gd name="connsiteY29" fmla="*/ 1325563 h 1325563"/>
                      <a:gd name="connsiteX30" fmla="*/ 3259836 w 10515600"/>
                      <a:gd name="connsiteY30" fmla="*/ 1325563 h 1325563"/>
                      <a:gd name="connsiteX31" fmla="*/ 2392299 w 10515600"/>
                      <a:gd name="connsiteY31" fmla="*/ 1325563 h 1325563"/>
                      <a:gd name="connsiteX32" fmla="*/ 1524762 w 10515600"/>
                      <a:gd name="connsiteY32" fmla="*/ 1325563 h 1325563"/>
                      <a:gd name="connsiteX33" fmla="*/ 867537 w 10515600"/>
                      <a:gd name="connsiteY33" fmla="*/ 1325563 h 1325563"/>
                      <a:gd name="connsiteX34" fmla="*/ 0 w 10515600"/>
                      <a:gd name="connsiteY34" fmla="*/ 1325563 h 1325563"/>
                      <a:gd name="connsiteX35" fmla="*/ 0 w 10515600"/>
                      <a:gd name="connsiteY35" fmla="*/ 662782 h 1325563"/>
                      <a:gd name="connsiteX36" fmla="*/ 0 w 10515600"/>
                      <a:gd name="connsiteY36" fmla="*/ 0 h 1325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0515600" h="1325563" fill="none" extrusionOk="0">
                        <a:moveTo>
                          <a:pt x="0" y="0"/>
                        </a:moveTo>
                        <a:cubicBezTo>
                          <a:pt x="98888" y="9007"/>
                          <a:pt x="259424" y="11771"/>
                          <a:pt x="341757" y="0"/>
                        </a:cubicBezTo>
                        <a:cubicBezTo>
                          <a:pt x="424090" y="-11771"/>
                          <a:pt x="519058" y="12003"/>
                          <a:pt x="683514" y="0"/>
                        </a:cubicBezTo>
                        <a:cubicBezTo>
                          <a:pt x="847970" y="-12003"/>
                          <a:pt x="894690" y="9887"/>
                          <a:pt x="1025271" y="0"/>
                        </a:cubicBezTo>
                        <a:cubicBezTo>
                          <a:pt x="1155852" y="-9887"/>
                          <a:pt x="1573394" y="3827"/>
                          <a:pt x="1892808" y="0"/>
                        </a:cubicBezTo>
                        <a:cubicBezTo>
                          <a:pt x="2212222" y="-3827"/>
                          <a:pt x="2391278" y="-6233"/>
                          <a:pt x="2550033" y="0"/>
                        </a:cubicBezTo>
                        <a:cubicBezTo>
                          <a:pt x="2708789" y="6233"/>
                          <a:pt x="2754491" y="5661"/>
                          <a:pt x="2891790" y="0"/>
                        </a:cubicBezTo>
                        <a:cubicBezTo>
                          <a:pt x="3029089" y="-5661"/>
                          <a:pt x="3390996" y="26022"/>
                          <a:pt x="3549015" y="0"/>
                        </a:cubicBezTo>
                        <a:cubicBezTo>
                          <a:pt x="3707035" y="-26022"/>
                          <a:pt x="4087327" y="32230"/>
                          <a:pt x="4416552" y="0"/>
                        </a:cubicBezTo>
                        <a:cubicBezTo>
                          <a:pt x="4745777" y="-32230"/>
                          <a:pt x="4788838" y="3064"/>
                          <a:pt x="4968621" y="0"/>
                        </a:cubicBezTo>
                        <a:cubicBezTo>
                          <a:pt x="5148404" y="-3064"/>
                          <a:pt x="5377712" y="-21096"/>
                          <a:pt x="5520690" y="0"/>
                        </a:cubicBezTo>
                        <a:cubicBezTo>
                          <a:pt x="5663668" y="21096"/>
                          <a:pt x="5953400" y="17386"/>
                          <a:pt x="6177915" y="0"/>
                        </a:cubicBezTo>
                        <a:cubicBezTo>
                          <a:pt x="6402430" y="-17386"/>
                          <a:pt x="6770921" y="-35143"/>
                          <a:pt x="6940296" y="0"/>
                        </a:cubicBezTo>
                        <a:cubicBezTo>
                          <a:pt x="7109671" y="35143"/>
                          <a:pt x="7403073" y="4103"/>
                          <a:pt x="7702677" y="0"/>
                        </a:cubicBezTo>
                        <a:cubicBezTo>
                          <a:pt x="8002281" y="-4103"/>
                          <a:pt x="8221175" y="16641"/>
                          <a:pt x="8465058" y="0"/>
                        </a:cubicBezTo>
                        <a:cubicBezTo>
                          <a:pt x="8708941" y="-16641"/>
                          <a:pt x="8952466" y="-9276"/>
                          <a:pt x="9332595" y="0"/>
                        </a:cubicBezTo>
                        <a:cubicBezTo>
                          <a:pt x="9712724" y="9276"/>
                          <a:pt x="9950442" y="3063"/>
                          <a:pt x="10515600" y="0"/>
                        </a:cubicBezTo>
                        <a:cubicBezTo>
                          <a:pt x="10500422" y="235201"/>
                          <a:pt x="10542331" y="366964"/>
                          <a:pt x="10515600" y="676037"/>
                        </a:cubicBezTo>
                        <a:cubicBezTo>
                          <a:pt x="10488869" y="985110"/>
                          <a:pt x="10526837" y="1096708"/>
                          <a:pt x="10515600" y="1325563"/>
                        </a:cubicBezTo>
                        <a:cubicBezTo>
                          <a:pt x="10122172" y="1338010"/>
                          <a:pt x="9852726" y="1301241"/>
                          <a:pt x="9648063" y="1325563"/>
                        </a:cubicBezTo>
                        <a:cubicBezTo>
                          <a:pt x="9443400" y="1349885"/>
                          <a:pt x="9242928" y="1304762"/>
                          <a:pt x="8990838" y="1325563"/>
                        </a:cubicBezTo>
                        <a:cubicBezTo>
                          <a:pt x="8738749" y="1346364"/>
                          <a:pt x="8553955" y="1339898"/>
                          <a:pt x="8438769" y="1325563"/>
                        </a:cubicBezTo>
                        <a:cubicBezTo>
                          <a:pt x="8323583" y="1311228"/>
                          <a:pt x="8114825" y="1306078"/>
                          <a:pt x="7886700" y="1325563"/>
                        </a:cubicBezTo>
                        <a:cubicBezTo>
                          <a:pt x="7658575" y="1345048"/>
                          <a:pt x="7473371" y="1333356"/>
                          <a:pt x="7334631" y="1325563"/>
                        </a:cubicBezTo>
                        <a:cubicBezTo>
                          <a:pt x="7195891" y="1317770"/>
                          <a:pt x="7020454" y="1341758"/>
                          <a:pt x="6782562" y="1325563"/>
                        </a:cubicBezTo>
                        <a:cubicBezTo>
                          <a:pt x="6544670" y="1309368"/>
                          <a:pt x="6283429" y="1340013"/>
                          <a:pt x="6020181" y="1325563"/>
                        </a:cubicBezTo>
                        <a:cubicBezTo>
                          <a:pt x="5756933" y="1311113"/>
                          <a:pt x="5572314" y="1324809"/>
                          <a:pt x="5362956" y="1325563"/>
                        </a:cubicBezTo>
                        <a:cubicBezTo>
                          <a:pt x="5153599" y="1326317"/>
                          <a:pt x="5103186" y="1338218"/>
                          <a:pt x="5021199" y="1325563"/>
                        </a:cubicBezTo>
                        <a:cubicBezTo>
                          <a:pt x="4939212" y="1312908"/>
                          <a:pt x="4631121" y="1343998"/>
                          <a:pt x="4469130" y="1325563"/>
                        </a:cubicBezTo>
                        <a:cubicBezTo>
                          <a:pt x="4307139" y="1307128"/>
                          <a:pt x="4042980" y="1333932"/>
                          <a:pt x="3706749" y="1325563"/>
                        </a:cubicBezTo>
                        <a:cubicBezTo>
                          <a:pt x="3370518" y="1317194"/>
                          <a:pt x="3442573" y="1313836"/>
                          <a:pt x="3259836" y="1325563"/>
                        </a:cubicBezTo>
                        <a:cubicBezTo>
                          <a:pt x="3077099" y="1337290"/>
                          <a:pt x="2633437" y="1347298"/>
                          <a:pt x="2392299" y="1325563"/>
                        </a:cubicBezTo>
                        <a:cubicBezTo>
                          <a:pt x="2151161" y="1303828"/>
                          <a:pt x="1796705" y="1322417"/>
                          <a:pt x="1524762" y="1325563"/>
                        </a:cubicBezTo>
                        <a:cubicBezTo>
                          <a:pt x="1252819" y="1328709"/>
                          <a:pt x="1086366" y="1332577"/>
                          <a:pt x="867537" y="1325563"/>
                        </a:cubicBezTo>
                        <a:cubicBezTo>
                          <a:pt x="648708" y="1318549"/>
                          <a:pt x="251816" y="1331837"/>
                          <a:pt x="0" y="1325563"/>
                        </a:cubicBezTo>
                        <a:cubicBezTo>
                          <a:pt x="-32734" y="1089617"/>
                          <a:pt x="-21327" y="959721"/>
                          <a:pt x="0" y="662782"/>
                        </a:cubicBezTo>
                        <a:cubicBezTo>
                          <a:pt x="21327" y="365843"/>
                          <a:pt x="-17272" y="280565"/>
                          <a:pt x="0" y="0"/>
                        </a:cubicBezTo>
                        <a:close/>
                      </a:path>
                      <a:path w="10515600" h="1325563" stroke="0" extrusionOk="0">
                        <a:moveTo>
                          <a:pt x="0" y="0"/>
                        </a:moveTo>
                        <a:cubicBezTo>
                          <a:pt x="230793" y="14353"/>
                          <a:pt x="332416" y="21392"/>
                          <a:pt x="552069" y="0"/>
                        </a:cubicBezTo>
                        <a:cubicBezTo>
                          <a:pt x="771722" y="-21392"/>
                          <a:pt x="761737" y="-14337"/>
                          <a:pt x="893826" y="0"/>
                        </a:cubicBezTo>
                        <a:cubicBezTo>
                          <a:pt x="1025915" y="14337"/>
                          <a:pt x="1441584" y="-15498"/>
                          <a:pt x="1761363" y="0"/>
                        </a:cubicBezTo>
                        <a:cubicBezTo>
                          <a:pt x="2081142" y="15498"/>
                          <a:pt x="2111503" y="7278"/>
                          <a:pt x="2313432" y="0"/>
                        </a:cubicBezTo>
                        <a:cubicBezTo>
                          <a:pt x="2515361" y="-7278"/>
                          <a:pt x="2743584" y="-17845"/>
                          <a:pt x="2865501" y="0"/>
                        </a:cubicBezTo>
                        <a:cubicBezTo>
                          <a:pt x="2987418" y="17845"/>
                          <a:pt x="3345183" y="8208"/>
                          <a:pt x="3733038" y="0"/>
                        </a:cubicBezTo>
                        <a:cubicBezTo>
                          <a:pt x="4120893" y="-8208"/>
                          <a:pt x="4009066" y="-3159"/>
                          <a:pt x="4179951" y="0"/>
                        </a:cubicBezTo>
                        <a:cubicBezTo>
                          <a:pt x="4350836" y="3159"/>
                          <a:pt x="4735020" y="17517"/>
                          <a:pt x="5047488" y="0"/>
                        </a:cubicBezTo>
                        <a:cubicBezTo>
                          <a:pt x="5359956" y="-17517"/>
                          <a:pt x="5662148" y="-17777"/>
                          <a:pt x="5915025" y="0"/>
                        </a:cubicBezTo>
                        <a:cubicBezTo>
                          <a:pt x="6167902" y="17777"/>
                          <a:pt x="6308797" y="30350"/>
                          <a:pt x="6572250" y="0"/>
                        </a:cubicBezTo>
                        <a:cubicBezTo>
                          <a:pt x="6835703" y="-30350"/>
                          <a:pt x="7107419" y="-9627"/>
                          <a:pt x="7439787" y="0"/>
                        </a:cubicBezTo>
                        <a:cubicBezTo>
                          <a:pt x="7772155" y="9627"/>
                          <a:pt x="7844034" y="-9098"/>
                          <a:pt x="7991856" y="0"/>
                        </a:cubicBezTo>
                        <a:cubicBezTo>
                          <a:pt x="8139678" y="9098"/>
                          <a:pt x="8289889" y="-20239"/>
                          <a:pt x="8543925" y="0"/>
                        </a:cubicBezTo>
                        <a:cubicBezTo>
                          <a:pt x="8797961" y="20239"/>
                          <a:pt x="8994198" y="29575"/>
                          <a:pt x="9306306" y="0"/>
                        </a:cubicBezTo>
                        <a:cubicBezTo>
                          <a:pt x="9618414" y="-29575"/>
                          <a:pt x="9739118" y="-23835"/>
                          <a:pt x="9858375" y="0"/>
                        </a:cubicBezTo>
                        <a:cubicBezTo>
                          <a:pt x="9977632" y="23835"/>
                          <a:pt x="10370488" y="-4069"/>
                          <a:pt x="10515600" y="0"/>
                        </a:cubicBezTo>
                        <a:cubicBezTo>
                          <a:pt x="10499780" y="328569"/>
                          <a:pt x="10494394" y="530518"/>
                          <a:pt x="10515600" y="689293"/>
                        </a:cubicBezTo>
                        <a:cubicBezTo>
                          <a:pt x="10536806" y="848068"/>
                          <a:pt x="10502453" y="1043458"/>
                          <a:pt x="10515600" y="1325563"/>
                        </a:cubicBezTo>
                        <a:cubicBezTo>
                          <a:pt x="10305681" y="1314148"/>
                          <a:pt x="10050108" y="1321983"/>
                          <a:pt x="9753219" y="1325563"/>
                        </a:cubicBezTo>
                        <a:cubicBezTo>
                          <a:pt x="9456330" y="1329143"/>
                          <a:pt x="9525512" y="1342238"/>
                          <a:pt x="9306306" y="1325563"/>
                        </a:cubicBezTo>
                        <a:cubicBezTo>
                          <a:pt x="9087100" y="1308888"/>
                          <a:pt x="8620907" y="1359824"/>
                          <a:pt x="8438769" y="1325563"/>
                        </a:cubicBezTo>
                        <a:cubicBezTo>
                          <a:pt x="8256631" y="1291302"/>
                          <a:pt x="7950474" y="1357687"/>
                          <a:pt x="7781544" y="1325563"/>
                        </a:cubicBezTo>
                        <a:cubicBezTo>
                          <a:pt x="7612615" y="1293439"/>
                          <a:pt x="7496249" y="1325157"/>
                          <a:pt x="7334631" y="1325563"/>
                        </a:cubicBezTo>
                        <a:cubicBezTo>
                          <a:pt x="7173013" y="1325969"/>
                          <a:pt x="6878574" y="1349305"/>
                          <a:pt x="6677406" y="1325563"/>
                        </a:cubicBezTo>
                        <a:cubicBezTo>
                          <a:pt x="6476238" y="1301821"/>
                          <a:pt x="6439581" y="1309201"/>
                          <a:pt x="6335649" y="1325563"/>
                        </a:cubicBezTo>
                        <a:cubicBezTo>
                          <a:pt x="6231717" y="1341925"/>
                          <a:pt x="6135578" y="1332229"/>
                          <a:pt x="5993892" y="1325563"/>
                        </a:cubicBezTo>
                        <a:cubicBezTo>
                          <a:pt x="5852206" y="1318897"/>
                          <a:pt x="5510139" y="1294481"/>
                          <a:pt x="5336667" y="1325563"/>
                        </a:cubicBezTo>
                        <a:cubicBezTo>
                          <a:pt x="5163196" y="1356645"/>
                          <a:pt x="4995694" y="1319493"/>
                          <a:pt x="4889754" y="1325563"/>
                        </a:cubicBezTo>
                        <a:cubicBezTo>
                          <a:pt x="4783814" y="1331633"/>
                          <a:pt x="4495120" y="1331155"/>
                          <a:pt x="4127373" y="1325563"/>
                        </a:cubicBezTo>
                        <a:cubicBezTo>
                          <a:pt x="3759626" y="1319971"/>
                          <a:pt x="3886665" y="1327971"/>
                          <a:pt x="3680460" y="1325563"/>
                        </a:cubicBezTo>
                        <a:cubicBezTo>
                          <a:pt x="3474255" y="1323155"/>
                          <a:pt x="3123909" y="1344078"/>
                          <a:pt x="2918079" y="1325563"/>
                        </a:cubicBezTo>
                        <a:cubicBezTo>
                          <a:pt x="2712249" y="1307048"/>
                          <a:pt x="2688971" y="1312260"/>
                          <a:pt x="2576322" y="1325563"/>
                        </a:cubicBezTo>
                        <a:cubicBezTo>
                          <a:pt x="2463673" y="1338866"/>
                          <a:pt x="2127678" y="1347212"/>
                          <a:pt x="1813941" y="1325563"/>
                        </a:cubicBezTo>
                        <a:cubicBezTo>
                          <a:pt x="1500204" y="1303914"/>
                          <a:pt x="1545667" y="1336068"/>
                          <a:pt x="1367028" y="1325563"/>
                        </a:cubicBezTo>
                        <a:cubicBezTo>
                          <a:pt x="1188389" y="1315058"/>
                          <a:pt x="1188334" y="1316127"/>
                          <a:pt x="1025271" y="1325563"/>
                        </a:cubicBezTo>
                        <a:cubicBezTo>
                          <a:pt x="862208" y="1334999"/>
                          <a:pt x="759610" y="1335607"/>
                          <a:pt x="578358" y="1325563"/>
                        </a:cubicBezTo>
                        <a:cubicBezTo>
                          <a:pt x="397106" y="1315519"/>
                          <a:pt x="120249" y="1305842"/>
                          <a:pt x="0" y="1325563"/>
                        </a:cubicBezTo>
                        <a:cubicBezTo>
                          <a:pt x="3594" y="1133935"/>
                          <a:pt x="30177" y="822218"/>
                          <a:pt x="0" y="689293"/>
                        </a:cubicBezTo>
                        <a:cubicBezTo>
                          <a:pt x="-30177" y="556368"/>
                          <a:pt x="21730" y="1491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0" dir="5400000" sx="1000" sy="1000" algn="ctr" rotWithShape="0">
              <a:srgbClr val="000000">
                <a:alpha val="43137"/>
              </a:srgbClr>
            </a:outerShdw>
            <a:softEdge rad="0"/>
          </a:effectLst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Top 10 ROI</a:t>
            </a:r>
          </a:p>
        </p:txBody>
      </p:sp>
      <p:sp>
        <p:nvSpPr>
          <p:cNvPr id="10" name="Pentagon 9">
            <a:extLst>
              <a:ext uri="{FF2B5EF4-FFF2-40B4-BE49-F238E27FC236}">
                <a16:creationId xmlns:a16="http://schemas.microsoft.com/office/drawing/2014/main" id="{E5582334-7CC0-5A4A-A8DE-79F5BDB1AD7E}"/>
              </a:ext>
            </a:extLst>
          </p:cNvPr>
          <p:cNvSpPr/>
          <p:nvPr/>
        </p:nvSpPr>
        <p:spPr>
          <a:xfrm>
            <a:off x="1252456" y="5620345"/>
            <a:ext cx="2367928" cy="946188"/>
          </a:xfrm>
          <a:prstGeom prst="homePlate">
            <a:avLst/>
          </a:prstGeom>
          <a:solidFill>
            <a:schemeClr val="accent1">
              <a:alpha val="86000"/>
            </a:schemeClr>
          </a:solidFill>
          <a:ln>
            <a:solidFill>
              <a:srgbClr val="2259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Retail: $368</a:t>
            </a:r>
          </a:p>
          <a:p>
            <a:pPr algn="ctr"/>
            <a:r>
              <a:rPr lang="en-US" dirty="0"/>
              <a:t>Avg Resale: $3,814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6804C0-00FC-7540-8354-68D0512F21A6}"/>
              </a:ext>
            </a:extLst>
          </p:cNvPr>
          <p:cNvSpPr/>
          <p:nvPr/>
        </p:nvSpPr>
        <p:spPr>
          <a:xfrm>
            <a:off x="9880266" y="6537394"/>
            <a:ext cx="211855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Image source: </a:t>
            </a:r>
            <a:r>
              <a:rPr lang="en-US" sz="1000" dirty="0">
                <a:hlinkClick r:id="rId4"/>
              </a:rPr>
              <a:t>https://stockx.com/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53946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269</Words>
  <Application>Microsoft Macintosh PowerPoint</Application>
  <PresentationFormat>Widescreen</PresentationFormat>
  <Paragraphs>63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Gill Sans MT</vt:lpstr>
      <vt:lpstr>Office Theme</vt:lpstr>
      <vt:lpstr>Webscraping Project</vt:lpstr>
      <vt:lpstr>PowerPoint Presentation</vt:lpstr>
      <vt:lpstr>12-Month Financial Snapshot</vt:lpstr>
      <vt:lpstr>12-Month Financial Snapshot</vt:lpstr>
      <vt:lpstr>12-Month Financial Snapshot</vt:lpstr>
      <vt:lpstr>Resale Condition</vt:lpstr>
      <vt:lpstr>Top 10 Return on Investment (ROI)</vt:lpstr>
      <vt:lpstr>PowerPoint Presentation</vt:lpstr>
      <vt:lpstr>Top 10 ROI</vt:lpstr>
      <vt:lpstr>Top 10 ROI</vt:lpstr>
      <vt:lpstr>PowerPoint Presentation</vt:lpstr>
      <vt:lpstr>PowerPoint Presentation</vt:lpstr>
      <vt:lpstr>Retail vs. Resale Price Distributions</vt:lpstr>
      <vt:lpstr>Average ROI Distributions </vt:lpstr>
      <vt:lpstr>Buy Low Tops, Sell High Tops </vt:lpstr>
      <vt:lpstr>Jordan Example</vt:lpstr>
      <vt:lpstr>adidas Yeezy Example</vt:lpstr>
      <vt:lpstr>Another Look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Webscraping Project</dc:title>
  <dc:creator>Zhu Wang</dc:creator>
  <cp:lastModifiedBy>Zhu Wang</cp:lastModifiedBy>
  <cp:revision>4</cp:revision>
  <dcterms:created xsi:type="dcterms:W3CDTF">2019-10-14T20:51:28Z</dcterms:created>
  <dcterms:modified xsi:type="dcterms:W3CDTF">2019-10-15T00:51:05Z</dcterms:modified>
</cp:coreProperties>
</file>